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261" r:id="rId3"/>
    <p:sldId id="257" r:id="rId4"/>
    <p:sldId id="258" r:id="rId5"/>
    <p:sldId id="262" r:id="rId6"/>
    <p:sldId id="259" r:id="rId7"/>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7" d="100"/>
          <a:sy n="67" d="100"/>
        </p:scale>
        <p:origin x="96" y="492"/>
      </p:cViewPr>
      <p:guideLst/>
    </p:cSldViewPr>
  </p:slideViewPr>
  <p:notesTextViewPr>
    <p:cViewPr>
      <p:scale>
        <a:sx n="1" d="1"/>
        <a:sy n="1" d="1"/>
      </p:scale>
      <p:origin x="0" y="0"/>
    </p:cViewPr>
  </p:notesTextViewPr>
  <p:notesViewPr>
    <p:cSldViewPr snapToGrid="0">
      <p:cViewPr varScale="1">
        <p:scale>
          <a:sx n="61" d="100"/>
          <a:sy n="61" d="100"/>
        </p:scale>
        <p:origin x="276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2498376-2D2E-4DEC-8A52-3A656668AD5A}"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10174BD5-3D5B-481E-B2A1-9C057BC87803}" type="slidenum">
              <a:rPr lang="en-GB" smtClean="0"/>
              <a:t>‹#›</a:t>
            </a:fld>
            <a:endParaRPr lang="en-GB"/>
          </a:p>
        </p:txBody>
      </p:sp>
    </p:spTree>
    <p:extLst>
      <p:ext uri="{BB962C8B-B14F-4D97-AF65-F5344CB8AC3E}">
        <p14:creationId xmlns:p14="http://schemas.microsoft.com/office/powerpoint/2010/main" val="882455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9274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add pictures of famous film characters to suit the interests of the group.</a:t>
            </a:r>
            <a:r>
              <a:rPr lang="en-GB" baseline="0" dirty="0"/>
              <a:t> Encourage students to think about the emotional reactions we feel about characters – do we like them, fear for them, hate them, mistrust them? Students should think about the characteristics/facial expressions that trigger these emotions. More explicit descriptions may be required for students who struggle with identifying emotions.</a:t>
            </a:r>
            <a:endParaRPr lang="en-GB" dirty="0"/>
          </a:p>
        </p:txBody>
      </p:sp>
      <p:sp>
        <p:nvSpPr>
          <p:cNvPr id="4" name="Slide Number Placeholder 3"/>
          <p:cNvSpPr>
            <a:spLocks noGrp="1"/>
          </p:cNvSpPr>
          <p:nvPr>
            <p:ph type="sldNum" sz="quarter" idx="10"/>
          </p:nvPr>
        </p:nvSpPr>
        <p:spPr/>
        <p:txBody>
          <a:bodyPr/>
          <a:lstStyle/>
          <a:p>
            <a:fld id="{10174BD5-3D5B-481E-B2A1-9C057BC87803}" type="slidenum">
              <a:rPr lang="en-GB" smtClean="0"/>
              <a:t>2</a:t>
            </a:fld>
            <a:endParaRPr lang="en-GB"/>
          </a:p>
        </p:txBody>
      </p:sp>
    </p:spTree>
    <p:extLst>
      <p:ext uri="{BB962C8B-B14F-4D97-AF65-F5344CB8AC3E}">
        <p14:creationId xmlns:p14="http://schemas.microsoft.com/office/powerpoint/2010/main" val="170826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think about how they feel reading this section. How do</a:t>
            </a:r>
            <a:r>
              <a:rPr lang="en-GB" baseline="0" dirty="0"/>
              <a:t> they feel about Suzette? Tell them the writer was trying to make them feel fear and sympathy for Suzette – has the writer been successful at achieving this? If so, how? If not, what could the writer have done differently?</a:t>
            </a:r>
            <a:endParaRPr lang="en-GB" dirty="0"/>
          </a:p>
        </p:txBody>
      </p:sp>
      <p:sp>
        <p:nvSpPr>
          <p:cNvPr id="4" name="Slide Number Placeholder 3"/>
          <p:cNvSpPr>
            <a:spLocks noGrp="1"/>
          </p:cNvSpPr>
          <p:nvPr>
            <p:ph type="sldNum" sz="quarter" idx="10"/>
          </p:nvPr>
        </p:nvSpPr>
        <p:spPr/>
        <p:txBody>
          <a:bodyPr/>
          <a:lstStyle/>
          <a:p>
            <a:fld id="{10174BD5-3D5B-481E-B2A1-9C057BC87803}" type="slidenum">
              <a:rPr lang="en-GB" smtClean="0"/>
              <a:t>3</a:t>
            </a:fld>
            <a:endParaRPr lang="en-GB"/>
          </a:p>
        </p:txBody>
      </p:sp>
    </p:spTree>
    <p:extLst>
      <p:ext uri="{BB962C8B-B14F-4D97-AF65-F5344CB8AC3E}">
        <p14:creationId xmlns:p14="http://schemas.microsoft.com/office/powerpoint/2010/main" val="109067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can be printed and cut into cards to be distributed to students. Alternatively, </a:t>
            </a:r>
            <a:r>
              <a:rPr lang="en-GB" baseline="0" dirty="0"/>
              <a:t>students could write sentences using the same emotion / prompt word, then compare the different ways they achieved their results. </a:t>
            </a:r>
            <a:endParaRPr lang="en-GB" dirty="0"/>
          </a:p>
        </p:txBody>
      </p:sp>
      <p:sp>
        <p:nvSpPr>
          <p:cNvPr id="4" name="Slide Number Placeholder 3"/>
          <p:cNvSpPr>
            <a:spLocks noGrp="1"/>
          </p:cNvSpPr>
          <p:nvPr>
            <p:ph type="sldNum" sz="quarter" idx="10"/>
          </p:nvPr>
        </p:nvSpPr>
        <p:spPr/>
        <p:txBody>
          <a:bodyPr/>
          <a:lstStyle/>
          <a:p>
            <a:fld id="{10174BD5-3D5B-481E-B2A1-9C057BC87803}" type="slidenum">
              <a:rPr lang="en-GB" smtClean="0"/>
              <a:t>4</a:t>
            </a:fld>
            <a:endParaRPr lang="en-GB"/>
          </a:p>
        </p:txBody>
      </p:sp>
    </p:spTree>
    <p:extLst>
      <p:ext uri="{BB962C8B-B14F-4D97-AF65-F5344CB8AC3E}">
        <p14:creationId xmlns:p14="http://schemas.microsoft.com/office/powerpoint/2010/main" val="823517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out one of the emotion cards from the </a:t>
            </a:r>
            <a:r>
              <a:rPr lang="en-GB" dirty="0" smtClean="0"/>
              <a:t>previous </a:t>
            </a:r>
            <a:r>
              <a:rPr lang="en-GB" dirty="0" smtClean="0"/>
              <a:t>slide </a:t>
            </a:r>
            <a:r>
              <a:rPr lang="en-GB" dirty="0"/>
              <a:t>to each student. Before beginning this task,</a:t>
            </a:r>
            <a:r>
              <a:rPr lang="en-GB" baseline="0" dirty="0"/>
              <a:t> you might want to clarify the emotions and encourage students to think of some synonyms for them. </a:t>
            </a:r>
            <a:endParaRPr lang="en-GB" dirty="0"/>
          </a:p>
        </p:txBody>
      </p:sp>
      <p:sp>
        <p:nvSpPr>
          <p:cNvPr id="4" name="Slide Number Placeholder 3"/>
          <p:cNvSpPr>
            <a:spLocks noGrp="1"/>
          </p:cNvSpPr>
          <p:nvPr>
            <p:ph type="sldNum" sz="quarter" idx="10"/>
          </p:nvPr>
        </p:nvSpPr>
        <p:spPr/>
        <p:txBody>
          <a:bodyPr/>
          <a:lstStyle/>
          <a:p>
            <a:fld id="{10174BD5-3D5B-481E-B2A1-9C057BC87803}" type="slidenum">
              <a:rPr lang="en-GB" smtClean="0"/>
              <a:t>5</a:t>
            </a:fld>
            <a:endParaRPr lang="en-GB"/>
          </a:p>
        </p:txBody>
      </p:sp>
    </p:spTree>
    <p:extLst>
      <p:ext uri="{BB962C8B-B14F-4D97-AF65-F5344CB8AC3E}">
        <p14:creationId xmlns:p14="http://schemas.microsoft.com/office/powerpoint/2010/main" val="200406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474591B-938C-4CC7-92C7-2D468A986D6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2635419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74591B-938C-4CC7-92C7-2D468A986D6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223828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74591B-938C-4CC7-92C7-2D468A986D6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1333685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574351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678708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867244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756444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9440066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3208464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E255412C-9986-4CAD-81F4-38D670D0D121}"/>
              </a:ext>
            </a:extLst>
          </p:cNvPr>
          <p:cNvPicPr preferRelativeResize="0"/>
          <p:nvPr userDrawn="1"/>
        </p:nvPicPr>
        <p:blipFill rotWithShape="1">
          <a:blip r:embed="rId3">
            <a:alphaModFix/>
          </a:blip>
          <a:srcRect/>
          <a:stretch/>
        </p:blipFill>
        <p:spPr>
          <a:xfrm>
            <a:off x="667201" y="6273479"/>
            <a:ext cx="1237999" cy="382920"/>
          </a:xfrm>
          <a:prstGeom prst="rect">
            <a:avLst/>
          </a:prstGeom>
          <a:noFill/>
          <a:ln>
            <a:noFill/>
          </a:ln>
        </p:spPr>
      </p:pic>
    </p:spTree>
    <p:extLst>
      <p:ext uri="{BB962C8B-B14F-4D97-AF65-F5344CB8AC3E}">
        <p14:creationId xmlns:p14="http://schemas.microsoft.com/office/powerpoint/2010/main" val="1395752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301873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74591B-938C-4CC7-92C7-2D468A986D6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4130392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40138396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258610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4282831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532223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7009219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7644689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304239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74591B-938C-4CC7-92C7-2D468A986D6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66344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474591B-938C-4CC7-92C7-2D468A986D6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2630843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474591B-938C-4CC7-92C7-2D468A986D69}"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1110915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474591B-938C-4CC7-92C7-2D468A986D69}"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1467225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4591B-938C-4CC7-92C7-2D468A986D69}"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2170105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74591B-938C-4CC7-92C7-2D468A986D6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3770351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74591B-938C-4CC7-92C7-2D468A986D6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B28754-1D7B-4CD3-940A-82E8AA196968}" type="slidenum">
              <a:rPr lang="en-GB" smtClean="0"/>
              <a:t>‹#›</a:t>
            </a:fld>
            <a:endParaRPr lang="en-GB"/>
          </a:p>
        </p:txBody>
      </p:sp>
    </p:spTree>
    <p:extLst>
      <p:ext uri="{BB962C8B-B14F-4D97-AF65-F5344CB8AC3E}">
        <p14:creationId xmlns:p14="http://schemas.microsoft.com/office/powerpoint/2010/main" val="1162218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4591B-938C-4CC7-92C7-2D468A986D69}"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B28754-1D7B-4CD3-940A-82E8AA196968}" type="slidenum">
              <a:rPr lang="en-GB" smtClean="0"/>
              <a:t>‹#›</a:t>
            </a:fld>
            <a:endParaRPr lang="en-GB"/>
          </a:p>
        </p:txBody>
      </p:sp>
    </p:spTree>
    <p:extLst>
      <p:ext uri="{BB962C8B-B14F-4D97-AF65-F5344CB8AC3E}">
        <p14:creationId xmlns:p14="http://schemas.microsoft.com/office/powerpoint/2010/main" val="2990897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55733766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46576" y="2663302"/>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3 </a:t>
            </a:r>
            <a:r>
              <a:rPr lang="en-GB" sz="6000"/>
              <a:t>– Influencing </a:t>
            </a:r>
            <a:r>
              <a:rPr lang="en-GB" sz="6000" dirty="0"/>
              <a:t>the reader</a:t>
            </a:r>
            <a:br>
              <a:rPr lang="en-GB" sz="6000" dirty="0"/>
            </a:br>
            <a:r>
              <a:rPr lang="en-GB" sz="3200" dirty="0"/>
              <a:t>LO: Choose language to specifically influence the reader</a:t>
            </a:r>
            <a:r>
              <a:rPr lang="en-GB" sz="3600" dirty="0"/>
              <a:t/>
            </a:r>
            <a:br>
              <a:rPr lang="en-GB" sz="3600" dirty="0"/>
            </a:b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1687302673"/>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066" y="2645480"/>
            <a:ext cx="10515600" cy="1325563"/>
          </a:xfrm>
        </p:spPr>
        <p:txBody>
          <a:bodyPr/>
          <a:lstStyle/>
          <a:p>
            <a:r>
              <a:rPr lang="en-GB" b="1" dirty="0"/>
              <a:t>How do the creators of these characters want you to feel about them?</a:t>
            </a:r>
          </a:p>
        </p:txBody>
      </p:sp>
      <p:pic>
        <p:nvPicPr>
          <p:cNvPr id="11" name="Picture 10">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5984" y="6035685"/>
            <a:ext cx="1447786" cy="561104"/>
          </a:xfrm>
          <a:prstGeom prst="rect">
            <a:avLst/>
          </a:prstGeom>
        </p:spPr>
      </p:pic>
    </p:spTree>
    <p:extLst>
      <p:ext uri="{BB962C8B-B14F-4D97-AF65-F5344CB8AC3E}">
        <p14:creationId xmlns:p14="http://schemas.microsoft.com/office/powerpoint/2010/main" val="1889610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5" y="160410"/>
            <a:ext cx="11080845" cy="508332"/>
          </a:xfrm>
        </p:spPr>
        <p:txBody>
          <a:bodyPr>
            <a:normAutofit fontScale="90000"/>
          </a:bodyPr>
          <a:lstStyle/>
          <a:p>
            <a:r>
              <a:rPr lang="en-GB" b="1" dirty="0"/>
              <a:t>How do you feel about the character?</a:t>
            </a:r>
          </a:p>
        </p:txBody>
      </p:sp>
      <p:sp>
        <p:nvSpPr>
          <p:cNvPr id="3" name="Content Placeholder 2"/>
          <p:cNvSpPr>
            <a:spLocks noGrp="1"/>
          </p:cNvSpPr>
          <p:nvPr>
            <p:ph idx="1"/>
          </p:nvPr>
        </p:nvSpPr>
        <p:spPr>
          <a:xfrm>
            <a:off x="272955" y="1023582"/>
            <a:ext cx="11382233" cy="5540991"/>
          </a:xfrm>
        </p:spPr>
        <p:txBody>
          <a:bodyPr>
            <a:normAutofit fontScale="92500"/>
          </a:bodyPr>
          <a:lstStyle/>
          <a:p>
            <a:pPr marL="0" indent="0">
              <a:buNone/>
            </a:pPr>
            <a:r>
              <a:rPr lang="en-GB" dirty="0"/>
              <a:t>Suzette was almost faint with hunger. Her eyes kept losing focus (not that she could blame them really; there wasn’t anything worth focusing on out in the Shingles).  </a:t>
            </a:r>
          </a:p>
          <a:p>
            <a:pPr marL="0" indent="0">
              <a:buNone/>
            </a:pPr>
            <a:r>
              <a:rPr lang="en-GB" dirty="0"/>
              <a:t>Her feet kept sinking into the soft sand and gravel, and each step took more effort than the last. She had used up all her strength searching for seaweed and limpets in the pools on the edge of the Shingles. Their proximity to the Factories and the sweeping lights of the Sentinels meant that those who chose to journey to the pools often failed to return, but times were hard. Suzette hadn’t eaten for three days, and her mother was closer to five, having sacrificed her meals to feed her daughters. Suzette knew that if little Annie didn’t get something to eat soon, her mother was going to be forced to sell the only thing they had left, and Suzette didn’t want to be sold.  </a:t>
            </a:r>
          </a:p>
          <a:p>
            <a:pPr marL="0" indent="0">
              <a:buNone/>
            </a:pPr>
            <a:r>
              <a:rPr lang="en-GB" dirty="0"/>
              <a:t>The thought of listening to the Trader’s conversation again made her move her feet a little quicker. Listening to her mother trading her older sister, Caroline, was still the worst memory she had, even after all they had been through.  </a:t>
            </a:r>
          </a:p>
          <a:p>
            <a:endParaRPr lang="en-GB"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9294" y="6171867"/>
            <a:ext cx="1447786" cy="561104"/>
          </a:xfrm>
          <a:prstGeom prst="rect">
            <a:avLst/>
          </a:prstGeom>
        </p:spPr>
      </p:pic>
    </p:spTree>
    <p:extLst>
      <p:ext uri="{BB962C8B-B14F-4D97-AF65-F5344CB8AC3E}">
        <p14:creationId xmlns:p14="http://schemas.microsoft.com/office/powerpoint/2010/main" val="488468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Emotions</a:t>
            </a:r>
          </a:p>
        </p:txBody>
      </p:sp>
      <p:graphicFrame>
        <p:nvGraphicFramePr>
          <p:cNvPr id="4" name="Content Placeholder 3"/>
          <p:cNvGraphicFramePr>
            <a:graphicFrameLocks noGrp="1"/>
          </p:cNvGraphicFramePr>
          <p:nvPr>
            <p:ph idx="1"/>
            <p:extLst/>
          </p:nvPr>
        </p:nvGraphicFramePr>
        <p:xfrm>
          <a:off x="838200" y="1825625"/>
          <a:ext cx="11049000" cy="3879138"/>
        </p:xfrm>
        <a:graphic>
          <a:graphicData uri="http://schemas.openxmlformats.org/drawingml/2006/table">
            <a:tbl>
              <a:tblPr firstRow="1" bandRow="1">
                <a:tableStyleId>{5C22544A-7EE6-4342-B048-85BDC9FD1C3A}</a:tableStyleId>
              </a:tblPr>
              <a:tblGrid>
                <a:gridCol w="3683000">
                  <a:extLst>
                    <a:ext uri="{9D8B030D-6E8A-4147-A177-3AD203B41FA5}">
                      <a16:colId xmlns="" xmlns:a16="http://schemas.microsoft.com/office/drawing/2014/main" val="20000"/>
                    </a:ext>
                  </a:extLst>
                </a:gridCol>
                <a:gridCol w="3683000">
                  <a:extLst>
                    <a:ext uri="{9D8B030D-6E8A-4147-A177-3AD203B41FA5}">
                      <a16:colId xmlns="" xmlns:a16="http://schemas.microsoft.com/office/drawing/2014/main" val="20001"/>
                    </a:ext>
                  </a:extLst>
                </a:gridCol>
                <a:gridCol w="3683000">
                  <a:extLst>
                    <a:ext uri="{9D8B030D-6E8A-4147-A177-3AD203B41FA5}">
                      <a16:colId xmlns="" xmlns:a16="http://schemas.microsoft.com/office/drawing/2014/main" val="20002"/>
                    </a:ext>
                  </a:extLst>
                </a:gridCol>
              </a:tblGrid>
              <a:tr h="1293046">
                <a:tc>
                  <a:txBody>
                    <a:bodyPr/>
                    <a:lstStyle/>
                    <a:p>
                      <a:pPr algn="ctr">
                        <a:lnSpc>
                          <a:spcPct val="150000"/>
                        </a:lnSpc>
                      </a:pPr>
                      <a:r>
                        <a:rPr lang="en-GB" sz="4000" b="1" dirty="0">
                          <a:solidFill>
                            <a:sysClr val="windowText" lastClr="000000"/>
                          </a:solidFill>
                        </a:rPr>
                        <a:t>ANGER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SYMPATHY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HAPPINESS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1293046">
                <a:tc>
                  <a:txBody>
                    <a:bodyPr/>
                    <a:lstStyle/>
                    <a:p>
                      <a:pPr algn="ctr">
                        <a:lnSpc>
                          <a:spcPct val="150000"/>
                        </a:lnSpc>
                      </a:pPr>
                      <a:r>
                        <a:rPr lang="en-GB" sz="4000" b="1" dirty="0">
                          <a:solidFill>
                            <a:sysClr val="windowText" lastClr="000000"/>
                          </a:solidFill>
                        </a:rPr>
                        <a:t>FEAR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MISTRUST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NERVOUSNESS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1293046">
                <a:tc>
                  <a:txBody>
                    <a:bodyPr/>
                    <a:lstStyle/>
                    <a:p>
                      <a:pPr algn="ctr">
                        <a:lnSpc>
                          <a:spcPct val="150000"/>
                        </a:lnSpc>
                      </a:pPr>
                      <a:r>
                        <a:rPr lang="en-GB" sz="4000" b="1" dirty="0">
                          <a:solidFill>
                            <a:sysClr val="windowText" lastClr="000000"/>
                          </a:solidFill>
                        </a:rPr>
                        <a:t>EXHILARATION</a:t>
                      </a:r>
                      <a:r>
                        <a:rPr lang="en-GB" sz="4000" b="1" baseline="0" dirty="0">
                          <a:solidFill>
                            <a:sysClr val="windowText" lastClr="000000"/>
                          </a:solidFill>
                        </a:rPr>
                        <a:t> </a:t>
                      </a:r>
                      <a:endParaRPr lang="en-GB" sz="4000"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ANTICIPATION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r>
                        <a:rPr lang="en-GB" sz="4000" b="1" dirty="0">
                          <a:solidFill>
                            <a:sysClr val="windowText" lastClr="000000"/>
                          </a:solidFill>
                        </a:rPr>
                        <a:t>WONDER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bl>
          </a:graphicData>
        </a:graphic>
      </p:graphicFrame>
      <p:pic>
        <p:nvPicPr>
          <p:cNvPr id="5" name="Picture 4">
            <a:extLst>
              <a:ext uri="{FF2B5EF4-FFF2-40B4-BE49-F238E27FC236}">
                <a16:creationId xmlns="" xmlns:a16="http://schemas.microsoft.com/office/drawing/2014/main" id="{DEB6654C-ACB6-4697-8E1C-0CD2A8900C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9797" y="6176963"/>
            <a:ext cx="1447786" cy="561104"/>
          </a:xfrm>
          <a:prstGeom prst="rect">
            <a:avLst/>
          </a:prstGeom>
        </p:spPr>
      </p:pic>
    </p:spTree>
    <p:extLst>
      <p:ext uri="{BB962C8B-B14F-4D97-AF65-F5344CB8AC3E}">
        <p14:creationId xmlns:p14="http://schemas.microsoft.com/office/powerpoint/2010/main" val="3495847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r>
              <a:rPr lang="en-GB" b="1" dirty="0"/>
              <a:t>Using the emotion card you have been given, write a short scene where you try to make your reader feel this emotion. You are not allowed to use the actual word for your emotion in your piece.</a:t>
            </a:r>
          </a:p>
          <a:p>
            <a:endParaRPr lang="en-GB" b="1" dirty="0"/>
          </a:p>
          <a:p>
            <a:r>
              <a:rPr lang="en-GB" b="1" dirty="0"/>
              <a:t>When you have finished, read your response to your partner. Can they identify the emotion you were trying to create?</a:t>
            </a:r>
          </a:p>
          <a:p>
            <a:endParaRPr lang="en-GB" b="1"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9797" y="6176963"/>
            <a:ext cx="1447786" cy="561104"/>
          </a:xfrm>
          <a:prstGeom prst="rect">
            <a:avLst/>
          </a:prstGeom>
        </p:spPr>
      </p:pic>
    </p:spTree>
    <p:extLst>
      <p:ext uri="{BB962C8B-B14F-4D97-AF65-F5344CB8AC3E}">
        <p14:creationId xmlns:p14="http://schemas.microsoft.com/office/powerpoint/2010/main" val="15450657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48182</TotalTime>
  <Words>526</Words>
  <Application>Microsoft Office PowerPoint</Application>
  <PresentationFormat>Widescreen</PresentationFormat>
  <Paragraphs>28</Paragraphs>
  <Slides>5</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Calibri Light</vt:lpstr>
      <vt:lpstr>Times New Roman</vt:lpstr>
      <vt:lpstr>Office Theme</vt:lpstr>
      <vt:lpstr>Pearson</vt:lpstr>
      <vt:lpstr>Week 3 – Influencing the reader LO: Choose language to specifically influence the reader   </vt:lpstr>
      <vt:lpstr>How do the creators of these characters want you to feel about them?</vt:lpstr>
      <vt:lpstr>How do you feel about the character?</vt:lpstr>
      <vt:lpstr>Emotions</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Influencing The Reader</dc:title>
  <dc:creator>Rebecca White</dc:creator>
  <cp:lastModifiedBy>Slade, Liz</cp:lastModifiedBy>
  <cp:revision>21</cp:revision>
  <cp:lastPrinted>2017-05-25T09:58:15Z</cp:lastPrinted>
  <dcterms:created xsi:type="dcterms:W3CDTF">2017-05-07T21:42:48Z</dcterms:created>
  <dcterms:modified xsi:type="dcterms:W3CDTF">2017-08-31T14:32:57Z</dcterms:modified>
</cp:coreProperties>
</file>